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F41875-597F-4320-A6CF-7D33579BF96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31014B-5DEA-4EAD-A7A4-00AE1C9BE3BE}">
      <dgm:prSet/>
      <dgm:spPr/>
      <dgm:t>
        <a:bodyPr/>
        <a:lstStyle/>
        <a:p>
          <a:r>
            <a:rPr lang="en-US" dirty="0"/>
            <a:t>2023 total contacts </a:t>
          </a:r>
        </a:p>
      </dgm:t>
    </dgm:pt>
    <dgm:pt modelId="{69D15794-5FD9-4552-A4CA-57DAC0814BEE}" type="parTrans" cxnId="{A36CCD83-125F-41F4-8610-3DBDFB9C6292}">
      <dgm:prSet/>
      <dgm:spPr/>
      <dgm:t>
        <a:bodyPr/>
        <a:lstStyle/>
        <a:p>
          <a:endParaRPr lang="en-US"/>
        </a:p>
      </dgm:t>
    </dgm:pt>
    <dgm:pt modelId="{4983BB7D-A7A3-4416-85D0-99A246774287}" type="sibTrans" cxnId="{A36CCD83-125F-41F4-8610-3DBDFB9C6292}">
      <dgm:prSet/>
      <dgm:spPr/>
      <dgm:t>
        <a:bodyPr/>
        <a:lstStyle/>
        <a:p>
          <a:endParaRPr lang="en-US"/>
        </a:p>
      </dgm:t>
    </dgm:pt>
    <dgm:pt modelId="{5CCF33E0-69E9-41F6-B435-24E381093920}">
      <dgm:prSet/>
      <dgm:spPr/>
      <dgm:t>
        <a:bodyPr/>
        <a:lstStyle/>
        <a:p>
          <a:pPr>
            <a:buNone/>
          </a:pPr>
          <a:r>
            <a:rPr lang="en-US" dirty="0"/>
            <a:t>638,556 emergency</a:t>
          </a:r>
        </a:p>
      </dgm:t>
    </dgm:pt>
    <dgm:pt modelId="{CC20D7A3-34CD-4321-8391-0B1368B3AE4F}" type="parTrans" cxnId="{5614849D-1629-40DE-AF86-0B16D3529F1C}">
      <dgm:prSet/>
      <dgm:spPr/>
      <dgm:t>
        <a:bodyPr/>
        <a:lstStyle/>
        <a:p>
          <a:endParaRPr lang="en-US"/>
        </a:p>
      </dgm:t>
    </dgm:pt>
    <dgm:pt modelId="{3AE06EDB-0970-4709-B235-66ED9C87FEC6}" type="sibTrans" cxnId="{5614849D-1629-40DE-AF86-0B16D3529F1C}">
      <dgm:prSet/>
      <dgm:spPr/>
      <dgm:t>
        <a:bodyPr/>
        <a:lstStyle/>
        <a:p>
          <a:endParaRPr lang="en-US"/>
        </a:p>
      </dgm:t>
    </dgm:pt>
    <dgm:pt modelId="{ACAB5C50-9F36-42E0-9592-47605E4544CE}">
      <dgm:prSet/>
      <dgm:spPr/>
      <dgm:t>
        <a:bodyPr/>
        <a:lstStyle/>
        <a:p>
          <a:pPr>
            <a:buNone/>
          </a:pPr>
          <a:r>
            <a:rPr lang="en-US" dirty="0"/>
            <a:t>349,941 non-emergency</a:t>
          </a:r>
        </a:p>
      </dgm:t>
    </dgm:pt>
    <dgm:pt modelId="{11E5BD2F-9BE7-4B09-879F-970CC2CF5D50}" type="parTrans" cxnId="{54D23639-67CA-4C3F-ADB0-320652BA07E1}">
      <dgm:prSet/>
      <dgm:spPr/>
      <dgm:t>
        <a:bodyPr/>
        <a:lstStyle/>
        <a:p>
          <a:endParaRPr lang="en-US"/>
        </a:p>
      </dgm:t>
    </dgm:pt>
    <dgm:pt modelId="{FE639DFD-A210-485A-889C-8850D8F27C36}" type="sibTrans" cxnId="{54D23639-67CA-4C3F-ADB0-320652BA07E1}">
      <dgm:prSet/>
      <dgm:spPr/>
      <dgm:t>
        <a:bodyPr/>
        <a:lstStyle/>
        <a:p>
          <a:endParaRPr lang="en-US"/>
        </a:p>
      </dgm:t>
    </dgm:pt>
    <dgm:pt modelId="{0C4C46CD-FFAF-4F3C-8C54-20967354FA0F}">
      <dgm:prSet/>
      <dgm:spPr/>
      <dgm:t>
        <a:bodyPr/>
        <a:lstStyle/>
        <a:p>
          <a:pPr>
            <a:buNone/>
          </a:pPr>
          <a:r>
            <a:rPr lang="en-US" dirty="0"/>
            <a:t>3,785 text-to-911</a:t>
          </a:r>
        </a:p>
      </dgm:t>
    </dgm:pt>
    <dgm:pt modelId="{1F2D21B4-9431-4028-A3E8-5BA224ABCE7A}" type="parTrans" cxnId="{B9DF76A1-FCE8-4361-9E80-1E8A3EEBC499}">
      <dgm:prSet/>
      <dgm:spPr/>
      <dgm:t>
        <a:bodyPr/>
        <a:lstStyle/>
        <a:p>
          <a:endParaRPr lang="en-US"/>
        </a:p>
      </dgm:t>
    </dgm:pt>
    <dgm:pt modelId="{EC0F2F44-0086-4D33-8E04-BF8ADE781A69}" type="sibTrans" cxnId="{B9DF76A1-FCE8-4361-9E80-1E8A3EEBC499}">
      <dgm:prSet/>
      <dgm:spPr/>
      <dgm:t>
        <a:bodyPr/>
        <a:lstStyle/>
        <a:p>
          <a:endParaRPr lang="en-US"/>
        </a:p>
      </dgm:t>
    </dgm:pt>
    <dgm:pt modelId="{8FC40066-6B4B-4F65-B250-9D22DCD57B4B}" type="pres">
      <dgm:prSet presAssocID="{15F41875-597F-4320-A6CF-7D33579BF963}" presName="Name0" presStyleCnt="0">
        <dgm:presLayoutVars>
          <dgm:dir/>
          <dgm:animLvl val="lvl"/>
          <dgm:resizeHandles val="exact"/>
        </dgm:presLayoutVars>
      </dgm:prSet>
      <dgm:spPr/>
    </dgm:pt>
    <dgm:pt modelId="{1120D6A7-B1EF-4E30-AA2F-A27ACFA3543C}" type="pres">
      <dgm:prSet presAssocID="{5531014B-5DEA-4EAD-A7A4-00AE1C9BE3BE}" presName="linNode" presStyleCnt="0"/>
      <dgm:spPr/>
    </dgm:pt>
    <dgm:pt modelId="{9EAF1C83-2577-4397-91D9-31B01E77CF33}" type="pres">
      <dgm:prSet presAssocID="{5531014B-5DEA-4EAD-A7A4-00AE1C9BE3BE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2E2909F0-BC04-4E36-A075-23574440F721}" type="pres">
      <dgm:prSet presAssocID="{5531014B-5DEA-4EAD-A7A4-00AE1C9BE3BE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54D23639-67CA-4C3F-ADB0-320652BA07E1}" srcId="{5531014B-5DEA-4EAD-A7A4-00AE1C9BE3BE}" destId="{ACAB5C50-9F36-42E0-9592-47605E4544CE}" srcOrd="1" destOrd="0" parTransId="{11E5BD2F-9BE7-4B09-879F-970CC2CF5D50}" sibTransId="{FE639DFD-A210-485A-889C-8850D8F27C36}"/>
    <dgm:cxn modelId="{3CD5D86B-1D7B-4849-B47E-7E8933F8D6B6}" type="presOf" srcId="{ACAB5C50-9F36-42E0-9592-47605E4544CE}" destId="{2E2909F0-BC04-4E36-A075-23574440F721}" srcOrd="0" destOrd="1" presId="urn:microsoft.com/office/officeart/2005/8/layout/vList5"/>
    <dgm:cxn modelId="{0DCD0878-C0F6-4F5C-8C8F-99BC507ADFE3}" type="presOf" srcId="{0C4C46CD-FFAF-4F3C-8C54-20967354FA0F}" destId="{2E2909F0-BC04-4E36-A075-23574440F721}" srcOrd="0" destOrd="2" presId="urn:microsoft.com/office/officeart/2005/8/layout/vList5"/>
    <dgm:cxn modelId="{A36CCD83-125F-41F4-8610-3DBDFB9C6292}" srcId="{15F41875-597F-4320-A6CF-7D33579BF963}" destId="{5531014B-5DEA-4EAD-A7A4-00AE1C9BE3BE}" srcOrd="0" destOrd="0" parTransId="{69D15794-5FD9-4552-A4CA-57DAC0814BEE}" sibTransId="{4983BB7D-A7A3-4416-85D0-99A246774287}"/>
    <dgm:cxn modelId="{079ECB90-9A7C-4B80-929E-1F3744BE13BE}" type="presOf" srcId="{5CCF33E0-69E9-41F6-B435-24E381093920}" destId="{2E2909F0-BC04-4E36-A075-23574440F721}" srcOrd="0" destOrd="0" presId="urn:microsoft.com/office/officeart/2005/8/layout/vList5"/>
    <dgm:cxn modelId="{4D5EC593-0A30-4D00-934A-4DACA12C336D}" type="presOf" srcId="{15F41875-597F-4320-A6CF-7D33579BF963}" destId="{8FC40066-6B4B-4F65-B250-9D22DCD57B4B}" srcOrd="0" destOrd="0" presId="urn:microsoft.com/office/officeart/2005/8/layout/vList5"/>
    <dgm:cxn modelId="{5614849D-1629-40DE-AF86-0B16D3529F1C}" srcId="{5531014B-5DEA-4EAD-A7A4-00AE1C9BE3BE}" destId="{5CCF33E0-69E9-41F6-B435-24E381093920}" srcOrd="0" destOrd="0" parTransId="{CC20D7A3-34CD-4321-8391-0B1368B3AE4F}" sibTransId="{3AE06EDB-0970-4709-B235-66ED9C87FEC6}"/>
    <dgm:cxn modelId="{B9DF76A1-FCE8-4361-9E80-1E8A3EEBC499}" srcId="{5531014B-5DEA-4EAD-A7A4-00AE1C9BE3BE}" destId="{0C4C46CD-FFAF-4F3C-8C54-20967354FA0F}" srcOrd="2" destOrd="0" parTransId="{1F2D21B4-9431-4028-A3E8-5BA224ABCE7A}" sibTransId="{EC0F2F44-0086-4D33-8E04-BF8ADE781A69}"/>
    <dgm:cxn modelId="{CD982EAB-F528-4EE4-B726-D165F3FF971B}" type="presOf" srcId="{5531014B-5DEA-4EAD-A7A4-00AE1C9BE3BE}" destId="{9EAF1C83-2577-4397-91D9-31B01E77CF33}" srcOrd="0" destOrd="0" presId="urn:microsoft.com/office/officeart/2005/8/layout/vList5"/>
    <dgm:cxn modelId="{4F36E92D-4769-4232-A17A-DB03BDB27E8B}" type="presParOf" srcId="{8FC40066-6B4B-4F65-B250-9D22DCD57B4B}" destId="{1120D6A7-B1EF-4E30-AA2F-A27ACFA3543C}" srcOrd="0" destOrd="0" presId="urn:microsoft.com/office/officeart/2005/8/layout/vList5"/>
    <dgm:cxn modelId="{9A4F88DD-47AD-4A49-9342-EE94DF99BC9A}" type="presParOf" srcId="{1120D6A7-B1EF-4E30-AA2F-A27ACFA3543C}" destId="{9EAF1C83-2577-4397-91D9-31B01E77CF33}" srcOrd="0" destOrd="0" presId="urn:microsoft.com/office/officeart/2005/8/layout/vList5"/>
    <dgm:cxn modelId="{472B93CB-E05C-4C85-8647-8694D31675A7}" type="presParOf" srcId="{1120D6A7-B1EF-4E30-AA2F-A27ACFA3543C}" destId="{2E2909F0-BC04-4E36-A075-23574440F72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7038C1-AD8C-4322-90DB-811BABE8528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EC5019-E03B-44B7-89DE-10B08D96BC92}">
      <dgm:prSet/>
      <dgm:spPr/>
      <dgm:t>
        <a:bodyPr/>
        <a:lstStyle/>
        <a:p>
          <a:r>
            <a:rPr lang="en-US"/>
            <a:t>2023 total contacts</a:t>
          </a:r>
        </a:p>
      </dgm:t>
    </dgm:pt>
    <dgm:pt modelId="{DECCD88E-25AD-46E8-A48F-979D7F4FF918}" type="parTrans" cxnId="{60B5A97D-40F8-46BD-BD07-B0488C9C6A80}">
      <dgm:prSet/>
      <dgm:spPr/>
      <dgm:t>
        <a:bodyPr/>
        <a:lstStyle/>
        <a:p>
          <a:endParaRPr lang="en-US"/>
        </a:p>
      </dgm:t>
    </dgm:pt>
    <dgm:pt modelId="{708B58CC-13B9-4C7F-BEA1-DB7D190AF18A}" type="sibTrans" cxnId="{60B5A97D-40F8-46BD-BD07-B0488C9C6A80}">
      <dgm:prSet/>
      <dgm:spPr/>
      <dgm:t>
        <a:bodyPr/>
        <a:lstStyle/>
        <a:p>
          <a:endParaRPr lang="en-US"/>
        </a:p>
      </dgm:t>
    </dgm:pt>
    <dgm:pt modelId="{3354571A-9095-455C-9AA4-FD579DB4819E}">
      <dgm:prSet/>
      <dgm:spPr/>
      <dgm:t>
        <a:bodyPr/>
        <a:lstStyle/>
        <a:p>
          <a:pPr>
            <a:buNone/>
          </a:pPr>
          <a:r>
            <a:rPr lang="en-US" dirty="0"/>
            <a:t>79,226</a:t>
          </a:r>
        </a:p>
      </dgm:t>
    </dgm:pt>
    <dgm:pt modelId="{1A460839-CFCB-4DD0-8E2E-4B3FBCBFDD1E}" type="parTrans" cxnId="{0B45511D-86A5-421E-AFB1-A6E28EBDBE55}">
      <dgm:prSet/>
      <dgm:spPr/>
      <dgm:t>
        <a:bodyPr/>
        <a:lstStyle/>
        <a:p>
          <a:endParaRPr lang="en-US"/>
        </a:p>
      </dgm:t>
    </dgm:pt>
    <dgm:pt modelId="{31B4436C-727D-4D51-9FF2-64859B9A3CE0}" type="sibTrans" cxnId="{0B45511D-86A5-421E-AFB1-A6E28EBDBE55}">
      <dgm:prSet/>
      <dgm:spPr/>
      <dgm:t>
        <a:bodyPr/>
        <a:lstStyle/>
        <a:p>
          <a:endParaRPr lang="en-US"/>
        </a:p>
      </dgm:t>
    </dgm:pt>
    <dgm:pt modelId="{5D140295-CBAC-4E63-9277-F8174A4A9329}" type="pres">
      <dgm:prSet presAssocID="{677038C1-AD8C-4322-90DB-811BABE85288}" presName="Name0" presStyleCnt="0">
        <dgm:presLayoutVars>
          <dgm:dir/>
          <dgm:animLvl val="lvl"/>
          <dgm:resizeHandles val="exact"/>
        </dgm:presLayoutVars>
      </dgm:prSet>
      <dgm:spPr/>
    </dgm:pt>
    <dgm:pt modelId="{AD1BDE71-9F49-4543-B333-E6EB7C24A539}" type="pres">
      <dgm:prSet presAssocID="{AAEC5019-E03B-44B7-89DE-10B08D96BC92}" presName="linNode" presStyleCnt="0"/>
      <dgm:spPr/>
    </dgm:pt>
    <dgm:pt modelId="{F0ED502C-CBEB-4759-A592-72F68322227B}" type="pres">
      <dgm:prSet presAssocID="{AAEC5019-E03B-44B7-89DE-10B08D96BC92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A6EAE45A-FC29-4D32-B091-1392542F0B9F}" type="pres">
      <dgm:prSet presAssocID="{AAEC5019-E03B-44B7-89DE-10B08D96BC92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0B45511D-86A5-421E-AFB1-A6E28EBDBE55}" srcId="{AAEC5019-E03B-44B7-89DE-10B08D96BC92}" destId="{3354571A-9095-455C-9AA4-FD579DB4819E}" srcOrd="0" destOrd="0" parTransId="{1A460839-CFCB-4DD0-8E2E-4B3FBCBFDD1E}" sibTransId="{31B4436C-727D-4D51-9FF2-64859B9A3CE0}"/>
    <dgm:cxn modelId="{BAB42142-407F-4E98-A6AA-89A2B9A47E3A}" type="presOf" srcId="{677038C1-AD8C-4322-90DB-811BABE85288}" destId="{5D140295-CBAC-4E63-9277-F8174A4A9329}" srcOrd="0" destOrd="0" presId="urn:microsoft.com/office/officeart/2005/8/layout/vList5"/>
    <dgm:cxn modelId="{60B5A97D-40F8-46BD-BD07-B0488C9C6A80}" srcId="{677038C1-AD8C-4322-90DB-811BABE85288}" destId="{AAEC5019-E03B-44B7-89DE-10B08D96BC92}" srcOrd="0" destOrd="0" parTransId="{DECCD88E-25AD-46E8-A48F-979D7F4FF918}" sibTransId="{708B58CC-13B9-4C7F-BEA1-DB7D190AF18A}"/>
    <dgm:cxn modelId="{8238737E-6838-45FC-AEF2-BFD34B883307}" type="presOf" srcId="{AAEC5019-E03B-44B7-89DE-10B08D96BC92}" destId="{F0ED502C-CBEB-4759-A592-72F68322227B}" srcOrd="0" destOrd="0" presId="urn:microsoft.com/office/officeart/2005/8/layout/vList5"/>
    <dgm:cxn modelId="{F9F83EE8-59C5-49CB-B063-18DD632BED6E}" type="presOf" srcId="{3354571A-9095-455C-9AA4-FD579DB4819E}" destId="{A6EAE45A-FC29-4D32-B091-1392542F0B9F}" srcOrd="0" destOrd="0" presId="urn:microsoft.com/office/officeart/2005/8/layout/vList5"/>
    <dgm:cxn modelId="{E3F2FB4F-EBBB-40A9-8944-B78CF617860E}" type="presParOf" srcId="{5D140295-CBAC-4E63-9277-F8174A4A9329}" destId="{AD1BDE71-9F49-4543-B333-E6EB7C24A539}" srcOrd="0" destOrd="0" presId="urn:microsoft.com/office/officeart/2005/8/layout/vList5"/>
    <dgm:cxn modelId="{836176F1-2D35-441E-9F69-F3580A3BCDBC}" type="presParOf" srcId="{AD1BDE71-9F49-4543-B333-E6EB7C24A539}" destId="{F0ED502C-CBEB-4759-A592-72F68322227B}" srcOrd="0" destOrd="0" presId="urn:microsoft.com/office/officeart/2005/8/layout/vList5"/>
    <dgm:cxn modelId="{9FD37983-066C-45AD-BAF8-6A0BE7ACB3A0}" type="presParOf" srcId="{AD1BDE71-9F49-4543-B333-E6EB7C24A539}" destId="{A6EAE45A-FC29-4D32-B091-1392542F0B9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7038C1-AD8C-4322-90DB-811BABE8528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EC5019-E03B-44B7-89DE-10B08D96BC92}">
      <dgm:prSet/>
      <dgm:spPr/>
      <dgm:t>
        <a:bodyPr/>
        <a:lstStyle/>
        <a:p>
          <a:r>
            <a:rPr lang="en-US"/>
            <a:t>2023 total contacts</a:t>
          </a:r>
        </a:p>
      </dgm:t>
    </dgm:pt>
    <dgm:pt modelId="{DECCD88E-25AD-46E8-A48F-979D7F4FF918}" type="parTrans" cxnId="{60B5A97D-40F8-46BD-BD07-B0488C9C6A80}">
      <dgm:prSet/>
      <dgm:spPr/>
      <dgm:t>
        <a:bodyPr/>
        <a:lstStyle/>
        <a:p>
          <a:endParaRPr lang="en-US"/>
        </a:p>
      </dgm:t>
    </dgm:pt>
    <dgm:pt modelId="{708B58CC-13B9-4C7F-BEA1-DB7D190AF18A}" type="sibTrans" cxnId="{60B5A97D-40F8-46BD-BD07-B0488C9C6A80}">
      <dgm:prSet/>
      <dgm:spPr/>
      <dgm:t>
        <a:bodyPr/>
        <a:lstStyle/>
        <a:p>
          <a:endParaRPr lang="en-US"/>
        </a:p>
      </dgm:t>
    </dgm:pt>
    <dgm:pt modelId="{3354571A-9095-455C-9AA4-FD579DB4819E}">
      <dgm:prSet/>
      <dgm:spPr/>
      <dgm:t>
        <a:bodyPr/>
        <a:lstStyle/>
        <a:p>
          <a:pPr>
            <a:buNone/>
          </a:pPr>
          <a:r>
            <a:rPr lang="en-US" dirty="0"/>
            <a:t>74,198</a:t>
          </a:r>
        </a:p>
      </dgm:t>
    </dgm:pt>
    <dgm:pt modelId="{1A460839-CFCB-4DD0-8E2E-4B3FBCBFDD1E}" type="parTrans" cxnId="{0B45511D-86A5-421E-AFB1-A6E28EBDBE55}">
      <dgm:prSet/>
      <dgm:spPr/>
      <dgm:t>
        <a:bodyPr/>
        <a:lstStyle/>
        <a:p>
          <a:endParaRPr lang="en-US"/>
        </a:p>
      </dgm:t>
    </dgm:pt>
    <dgm:pt modelId="{31B4436C-727D-4D51-9FF2-64859B9A3CE0}" type="sibTrans" cxnId="{0B45511D-86A5-421E-AFB1-A6E28EBDBE55}">
      <dgm:prSet/>
      <dgm:spPr/>
      <dgm:t>
        <a:bodyPr/>
        <a:lstStyle/>
        <a:p>
          <a:endParaRPr lang="en-US"/>
        </a:p>
      </dgm:t>
    </dgm:pt>
    <dgm:pt modelId="{5D140295-CBAC-4E63-9277-F8174A4A9329}" type="pres">
      <dgm:prSet presAssocID="{677038C1-AD8C-4322-90DB-811BABE85288}" presName="Name0" presStyleCnt="0">
        <dgm:presLayoutVars>
          <dgm:dir/>
          <dgm:animLvl val="lvl"/>
          <dgm:resizeHandles val="exact"/>
        </dgm:presLayoutVars>
      </dgm:prSet>
      <dgm:spPr/>
    </dgm:pt>
    <dgm:pt modelId="{AD1BDE71-9F49-4543-B333-E6EB7C24A539}" type="pres">
      <dgm:prSet presAssocID="{AAEC5019-E03B-44B7-89DE-10B08D96BC92}" presName="linNode" presStyleCnt="0"/>
      <dgm:spPr/>
    </dgm:pt>
    <dgm:pt modelId="{F0ED502C-CBEB-4759-A592-72F68322227B}" type="pres">
      <dgm:prSet presAssocID="{AAEC5019-E03B-44B7-89DE-10B08D96BC92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A6EAE45A-FC29-4D32-B091-1392542F0B9F}" type="pres">
      <dgm:prSet presAssocID="{AAEC5019-E03B-44B7-89DE-10B08D96BC92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0B45511D-86A5-421E-AFB1-A6E28EBDBE55}" srcId="{AAEC5019-E03B-44B7-89DE-10B08D96BC92}" destId="{3354571A-9095-455C-9AA4-FD579DB4819E}" srcOrd="0" destOrd="0" parTransId="{1A460839-CFCB-4DD0-8E2E-4B3FBCBFDD1E}" sibTransId="{31B4436C-727D-4D51-9FF2-64859B9A3CE0}"/>
    <dgm:cxn modelId="{BAB42142-407F-4E98-A6AA-89A2B9A47E3A}" type="presOf" srcId="{677038C1-AD8C-4322-90DB-811BABE85288}" destId="{5D140295-CBAC-4E63-9277-F8174A4A9329}" srcOrd="0" destOrd="0" presId="urn:microsoft.com/office/officeart/2005/8/layout/vList5"/>
    <dgm:cxn modelId="{60B5A97D-40F8-46BD-BD07-B0488C9C6A80}" srcId="{677038C1-AD8C-4322-90DB-811BABE85288}" destId="{AAEC5019-E03B-44B7-89DE-10B08D96BC92}" srcOrd="0" destOrd="0" parTransId="{DECCD88E-25AD-46E8-A48F-979D7F4FF918}" sibTransId="{708B58CC-13B9-4C7F-BEA1-DB7D190AF18A}"/>
    <dgm:cxn modelId="{8238737E-6838-45FC-AEF2-BFD34B883307}" type="presOf" srcId="{AAEC5019-E03B-44B7-89DE-10B08D96BC92}" destId="{F0ED502C-CBEB-4759-A592-72F68322227B}" srcOrd="0" destOrd="0" presId="urn:microsoft.com/office/officeart/2005/8/layout/vList5"/>
    <dgm:cxn modelId="{F9F83EE8-59C5-49CB-B063-18DD632BED6E}" type="presOf" srcId="{3354571A-9095-455C-9AA4-FD579DB4819E}" destId="{A6EAE45A-FC29-4D32-B091-1392542F0B9F}" srcOrd="0" destOrd="0" presId="urn:microsoft.com/office/officeart/2005/8/layout/vList5"/>
    <dgm:cxn modelId="{E3F2FB4F-EBBB-40A9-8944-B78CF617860E}" type="presParOf" srcId="{5D140295-CBAC-4E63-9277-F8174A4A9329}" destId="{AD1BDE71-9F49-4543-B333-E6EB7C24A539}" srcOrd="0" destOrd="0" presId="urn:microsoft.com/office/officeart/2005/8/layout/vList5"/>
    <dgm:cxn modelId="{836176F1-2D35-441E-9F69-F3580A3BCDBC}" type="presParOf" srcId="{AD1BDE71-9F49-4543-B333-E6EB7C24A539}" destId="{F0ED502C-CBEB-4759-A592-72F68322227B}" srcOrd="0" destOrd="0" presId="urn:microsoft.com/office/officeart/2005/8/layout/vList5"/>
    <dgm:cxn modelId="{9FD37983-066C-45AD-BAF8-6A0BE7ACB3A0}" type="presParOf" srcId="{AD1BDE71-9F49-4543-B333-E6EB7C24A539}" destId="{A6EAE45A-FC29-4D32-B091-1392542F0B9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B35935-3E57-4746-905C-099FCB493B5A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07339D6-49CF-4F7E-A7D1-9CCD709D2616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400" dirty="0"/>
            <a:t>211 may receive callers presenting with imminent or life-threatening concerns, these callers are referred or warm transferred to 911</a:t>
          </a:r>
        </a:p>
      </dgm:t>
    </dgm:pt>
    <dgm:pt modelId="{AFFEC8E3-E3DE-49AD-8C93-F529340236E2}" type="parTrans" cxnId="{98C66A2B-9178-44ED-9D36-7778F0843C09}">
      <dgm:prSet/>
      <dgm:spPr/>
      <dgm:t>
        <a:bodyPr/>
        <a:lstStyle/>
        <a:p>
          <a:endParaRPr lang="en-US"/>
        </a:p>
      </dgm:t>
    </dgm:pt>
    <dgm:pt modelId="{361F117F-673C-450E-8AE6-8834A64747F2}" type="sibTrans" cxnId="{98C66A2B-9178-44ED-9D36-7778F0843C09}">
      <dgm:prSet/>
      <dgm:spPr/>
      <dgm:t>
        <a:bodyPr/>
        <a:lstStyle/>
        <a:p>
          <a:endParaRPr lang="en-US"/>
        </a:p>
      </dgm:t>
    </dgm:pt>
    <dgm:pt modelId="{27935FD3-82AE-45F9-8DB4-3DA60672C068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400" dirty="0"/>
            <a:t>911 may receive callers encountering barriers to basic needs, these callers may be referred to 211 via the 988 diversion or other response utilized by 911 </a:t>
          </a:r>
        </a:p>
      </dgm:t>
    </dgm:pt>
    <dgm:pt modelId="{9F3D779F-3C3F-4E3E-9A81-F19EAF25FB3B}" type="parTrans" cxnId="{DBD8BDFD-7E4F-4417-9733-A3AEB228F502}">
      <dgm:prSet/>
      <dgm:spPr/>
      <dgm:t>
        <a:bodyPr/>
        <a:lstStyle/>
        <a:p>
          <a:endParaRPr lang="en-US"/>
        </a:p>
      </dgm:t>
    </dgm:pt>
    <dgm:pt modelId="{3158F3E4-3F7A-49C9-91C6-D8DA9F4EA36C}" type="sibTrans" cxnId="{DBD8BDFD-7E4F-4417-9733-A3AEB228F502}">
      <dgm:prSet/>
      <dgm:spPr/>
      <dgm:t>
        <a:bodyPr/>
        <a:lstStyle/>
        <a:p>
          <a:endParaRPr lang="en-US"/>
        </a:p>
      </dgm:t>
    </dgm:pt>
    <dgm:pt modelId="{7DC31615-5EE0-415B-A0D1-7F06B2750B41}" type="pres">
      <dgm:prSet presAssocID="{FEB35935-3E57-4746-905C-099FCB493B5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B9A9119-822B-4C23-B6F3-71D90377185A}" type="pres">
      <dgm:prSet presAssocID="{707339D6-49CF-4F7E-A7D1-9CCD709D2616}" presName="hierRoot1" presStyleCnt="0"/>
      <dgm:spPr/>
    </dgm:pt>
    <dgm:pt modelId="{0E6F5287-BAFE-47A5-9A9F-19DC32338104}" type="pres">
      <dgm:prSet presAssocID="{707339D6-49CF-4F7E-A7D1-9CCD709D2616}" presName="composite" presStyleCnt="0"/>
      <dgm:spPr/>
    </dgm:pt>
    <dgm:pt modelId="{1A3B8732-10FE-4C7A-B6CE-24429FB35BCC}" type="pres">
      <dgm:prSet presAssocID="{707339D6-49CF-4F7E-A7D1-9CCD709D2616}" presName="background" presStyleLbl="node0" presStyleIdx="0" presStyleCnt="2"/>
      <dgm:spPr>
        <a:solidFill>
          <a:schemeClr val="accent1"/>
        </a:solidFill>
      </dgm:spPr>
    </dgm:pt>
    <dgm:pt modelId="{A50C67FA-D4A2-4531-8FA3-CB7D5F23C30B}" type="pres">
      <dgm:prSet presAssocID="{707339D6-49CF-4F7E-A7D1-9CCD709D2616}" presName="text" presStyleLbl="fgAcc0" presStyleIdx="0" presStyleCnt="2">
        <dgm:presLayoutVars>
          <dgm:chPref val="3"/>
        </dgm:presLayoutVars>
      </dgm:prSet>
      <dgm:spPr/>
    </dgm:pt>
    <dgm:pt modelId="{A601BB27-A325-4E2A-B998-93AE89D985B2}" type="pres">
      <dgm:prSet presAssocID="{707339D6-49CF-4F7E-A7D1-9CCD709D2616}" presName="hierChild2" presStyleCnt="0"/>
      <dgm:spPr/>
    </dgm:pt>
    <dgm:pt modelId="{49A42A23-6562-4CB4-A356-81441FD691C7}" type="pres">
      <dgm:prSet presAssocID="{27935FD3-82AE-45F9-8DB4-3DA60672C068}" presName="hierRoot1" presStyleCnt="0"/>
      <dgm:spPr/>
    </dgm:pt>
    <dgm:pt modelId="{A4B3A1BA-D1C4-4B74-BEB9-1ABCB96DFB50}" type="pres">
      <dgm:prSet presAssocID="{27935FD3-82AE-45F9-8DB4-3DA60672C068}" presName="composite" presStyleCnt="0"/>
      <dgm:spPr/>
    </dgm:pt>
    <dgm:pt modelId="{87E278CC-0CE3-42D5-A4C6-0EBEE33973F0}" type="pres">
      <dgm:prSet presAssocID="{27935FD3-82AE-45F9-8DB4-3DA60672C068}" presName="background" presStyleLbl="node0" presStyleIdx="1" presStyleCnt="2"/>
      <dgm:spPr>
        <a:solidFill>
          <a:schemeClr val="accent1"/>
        </a:solidFill>
      </dgm:spPr>
    </dgm:pt>
    <dgm:pt modelId="{C202A419-2172-48B4-B6BA-BF3627905B28}" type="pres">
      <dgm:prSet presAssocID="{27935FD3-82AE-45F9-8DB4-3DA60672C068}" presName="text" presStyleLbl="fgAcc0" presStyleIdx="1" presStyleCnt="2">
        <dgm:presLayoutVars>
          <dgm:chPref val="3"/>
        </dgm:presLayoutVars>
      </dgm:prSet>
      <dgm:spPr/>
    </dgm:pt>
    <dgm:pt modelId="{FE2F2143-C9C2-4145-BC75-C2C580763F63}" type="pres">
      <dgm:prSet presAssocID="{27935FD3-82AE-45F9-8DB4-3DA60672C068}" presName="hierChild2" presStyleCnt="0"/>
      <dgm:spPr/>
    </dgm:pt>
  </dgm:ptLst>
  <dgm:cxnLst>
    <dgm:cxn modelId="{560AC90E-F583-4D15-A4B0-A48DB2E03A28}" type="presOf" srcId="{707339D6-49CF-4F7E-A7D1-9CCD709D2616}" destId="{A50C67FA-D4A2-4531-8FA3-CB7D5F23C30B}" srcOrd="0" destOrd="0" presId="urn:microsoft.com/office/officeart/2005/8/layout/hierarchy1"/>
    <dgm:cxn modelId="{98C66A2B-9178-44ED-9D36-7778F0843C09}" srcId="{FEB35935-3E57-4746-905C-099FCB493B5A}" destId="{707339D6-49CF-4F7E-A7D1-9CCD709D2616}" srcOrd="0" destOrd="0" parTransId="{AFFEC8E3-E3DE-49AD-8C93-F529340236E2}" sibTransId="{361F117F-673C-450E-8AE6-8834A64747F2}"/>
    <dgm:cxn modelId="{6E343B31-84C5-46C6-A549-EE9162E77F3F}" type="presOf" srcId="{FEB35935-3E57-4746-905C-099FCB493B5A}" destId="{7DC31615-5EE0-415B-A0D1-7F06B2750B41}" srcOrd="0" destOrd="0" presId="urn:microsoft.com/office/officeart/2005/8/layout/hierarchy1"/>
    <dgm:cxn modelId="{5C0C0656-0C37-4C08-9348-E42FC24D609F}" type="presOf" srcId="{27935FD3-82AE-45F9-8DB4-3DA60672C068}" destId="{C202A419-2172-48B4-B6BA-BF3627905B28}" srcOrd="0" destOrd="0" presId="urn:microsoft.com/office/officeart/2005/8/layout/hierarchy1"/>
    <dgm:cxn modelId="{DBD8BDFD-7E4F-4417-9733-A3AEB228F502}" srcId="{FEB35935-3E57-4746-905C-099FCB493B5A}" destId="{27935FD3-82AE-45F9-8DB4-3DA60672C068}" srcOrd="1" destOrd="0" parTransId="{9F3D779F-3C3F-4E3E-9A81-F19EAF25FB3B}" sibTransId="{3158F3E4-3F7A-49C9-91C6-D8DA9F4EA36C}"/>
    <dgm:cxn modelId="{930B2704-D0D9-40AB-A3AC-96B57A188D35}" type="presParOf" srcId="{7DC31615-5EE0-415B-A0D1-7F06B2750B41}" destId="{3B9A9119-822B-4C23-B6F3-71D90377185A}" srcOrd="0" destOrd="0" presId="urn:microsoft.com/office/officeart/2005/8/layout/hierarchy1"/>
    <dgm:cxn modelId="{F3460644-1CFD-43A5-9ADC-DF312A7508A0}" type="presParOf" srcId="{3B9A9119-822B-4C23-B6F3-71D90377185A}" destId="{0E6F5287-BAFE-47A5-9A9F-19DC32338104}" srcOrd="0" destOrd="0" presId="urn:microsoft.com/office/officeart/2005/8/layout/hierarchy1"/>
    <dgm:cxn modelId="{8CB3D8F4-4EE8-4AAC-A40E-30F8AB1A1726}" type="presParOf" srcId="{0E6F5287-BAFE-47A5-9A9F-19DC32338104}" destId="{1A3B8732-10FE-4C7A-B6CE-24429FB35BCC}" srcOrd="0" destOrd="0" presId="urn:microsoft.com/office/officeart/2005/8/layout/hierarchy1"/>
    <dgm:cxn modelId="{44676210-E705-4AE1-A618-18BC75016067}" type="presParOf" srcId="{0E6F5287-BAFE-47A5-9A9F-19DC32338104}" destId="{A50C67FA-D4A2-4531-8FA3-CB7D5F23C30B}" srcOrd="1" destOrd="0" presId="urn:microsoft.com/office/officeart/2005/8/layout/hierarchy1"/>
    <dgm:cxn modelId="{0FDD5484-B4D8-43D4-809F-37456B5F9E84}" type="presParOf" srcId="{3B9A9119-822B-4C23-B6F3-71D90377185A}" destId="{A601BB27-A325-4E2A-B998-93AE89D985B2}" srcOrd="1" destOrd="0" presId="urn:microsoft.com/office/officeart/2005/8/layout/hierarchy1"/>
    <dgm:cxn modelId="{D860D914-8C8F-4B2F-B9AF-D0F288D590D1}" type="presParOf" srcId="{7DC31615-5EE0-415B-A0D1-7F06B2750B41}" destId="{49A42A23-6562-4CB4-A356-81441FD691C7}" srcOrd="1" destOrd="0" presId="urn:microsoft.com/office/officeart/2005/8/layout/hierarchy1"/>
    <dgm:cxn modelId="{95D239A8-F67E-4856-B850-890A1CF0B523}" type="presParOf" srcId="{49A42A23-6562-4CB4-A356-81441FD691C7}" destId="{A4B3A1BA-D1C4-4B74-BEB9-1ABCB96DFB50}" srcOrd="0" destOrd="0" presId="urn:microsoft.com/office/officeart/2005/8/layout/hierarchy1"/>
    <dgm:cxn modelId="{E10EC1BF-FDA9-47C7-89B8-FCA4A2B4E0A9}" type="presParOf" srcId="{A4B3A1BA-D1C4-4B74-BEB9-1ABCB96DFB50}" destId="{87E278CC-0CE3-42D5-A4C6-0EBEE33973F0}" srcOrd="0" destOrd="0" presId="urn:microsoft.com/office/officeart/2005/8/layout/hierarchy1"/>
    <dgm:cxn modelId="{759861A0-C3C3-4DA5-90C5-9D438A89F1AA}" type="presParOf" srcId="{A4B3A1BA-D1C4-4B74-BEB9-1ABCB96DFB50}" destId="{C202A419-2172-48B4-B6BA-BF3627905B28}" srcOrd="1" destOrd="0" presId="urn:microsoft.com/office/officeart/2005/8/layout/hierarchy1"/>
    <dgm:cxn modelId="{FEFE097E-EE3D-45C4-A331-01AA4AB8DF8B}" type="presParOf" srcId="{49A42A23-6562-4CB4-A356-81441FD691C7}" destId="{FE2F2143-C9C2-4145-BC75-C2C580763F6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2909F0-BC04-4E36-A075-23574440F721}">
      <dsp:nvSpPr>
        <dsp:cNvPr id="0" name=""/>
        <dsp:cNvSpPr/>
      </dsp:nvSpPr>
      <dsp:spPr>
        <a:xfrm rot="5400000">
          <a:off x="2769492" y="-964968"/>
          <a:ext cx="868146" cy="30151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kern="1200" dirty="0"/>
            <a:t>638,556 emergency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kern="1200" dirty="0"/>
            <a:t>349,941 non-emergency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kern="1200" dirty="0"/>
            <a:t>3,785 text-to-911</a:t>
          </a:r>
        </a:p>
      </dsp:txBody>
      <dsp:txXfrm rot="-5400000">
        <a:off x="1696006" y="150897"/>
        <a:ext cx="2972741" cy="783388"/>
      </dsp:txXfrm>
    </dsp:sp>
    <dsp:sp modelId="{9EAF1C83-2577-4397-91D9-31B01E77CF33}">
      <dsp:nvSpPr>
        <dsp:cNvPr id="0" name=""/>
        <dsp:cNvSpPr/>
      </dsp:nvSpPr>
      <dsp:spPr>
        <a:xfrm>
          <a:off x="0" y="0"/>
          <a:ext cx="1696005" cy="10851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2023 total contacts </a:t>
          </a:r>
        </a:p>
      </dsp:txBody>
      <dsp:txXfrm>
        <a:off x="52974" y="52974"/>
        <a:ext cx="1590057" cy="979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EAE45A-FC29-4D32-B091-1392542F0B9F}">
      <dsp:nvSpPr>
        <dsp:cNvPr id="0" name=""/>
        <dsp:cNvSpPr/>
      </dsp:nvSpPr>
      <dsp:spPr>
        <a:xfrm rot="5400000">
          <a:off x="2611792" y="-961249"/>
          <a:ext cx="687261" cy="27815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3400" kern="1200" dirty="0"/>
            <a:t>79,226</a:t>
          </a:r>
        </a:p>
      </dsp:txBody>
      <dsp:txXfrm rot="-5400000">
        <a:off x="1564636" y="119456"/>
        <a:ext cx="2748026" cy="620163"/>
      </dsp:txXfrm>
    </dsp:sp>
    <dsp:sp modelId="{F0ED502C-CBEB-4759-A592-72F68322227B}">
      <dsp:nvSpPr>
        <dsp:cNvPr id="0" name=""/>
        <dsp:cNvSpPr/>
      </dsp:nvSpPr>
      <dsp:spPr>
        <a:xfrm>
          <a:off x="0" y="0"/>
          <a:ext cx="1564635" cy="8590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2023 total contacts</a:t>
          </a:r>
        </a:p>
      </dsp:txBody>
      <dsp:txXfrm>
        <a:off x="41937" y="41937"/>
        <a:ext cx="1480761" cy="7752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EAE45A-FC29-4D32-B091-1392542F0B9F}">
      <dsp:nvSpPr>
        <dsp:cNvPr id="0" name=""/>
        <dsp:cNvSpPr/>
      </dsp:nvSpPr>
      <dsp:spPr>
        <a:xfrm rot="5400000">
          <a:off x="2611792" y="-961249"/>
          <a:ext cx="687261" cy="27815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3400" kern="1200" dirty="0"/>
            <a:t>74,198</a:t>
          </a:r>
        </a:p>
      </dsp:txBody>
      <dsp:txXfrm rot="-5400000">
        <a:off x="1564636" y="119456"/>
        <a:ext cx="2748026" cy="620163"/>
      </dsp:txXfrm>
    </dsp:sp>
    <dsp:sp modelId="{F0ED502C-CBEB-4759-A592-72F68322227B}">
      <dsp:nvSpPr>
        <dsp:cNvPr id="0" name=""/>
        <dsp:cNvSpPr/>
      </dsp:nvSpPr>
      <dsp:spPr>
        <a:xfrm>
          <a:off x="0" y="0"/>
          <a:ext cx="1564635" cy="8590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2023 total contacts</a:t>
          </a:r>
        </a:p>
      </dsp:txBody>
      <dsp:txXfrm>
        <a:off x="41937" y="41937"/>
        <a:ext cx="1480761" cy="7752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B8732-10FE-4C7A-B6CE-24429FB35BCC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0C67FA-D4A2-4531-8FA3-CB7D5F23C30B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211 may receive callers presenting with imminent or life-threatening concerns, these callers are referred or warm transferred to 911</a:t>
          </a:r>
        </a:p>
      </dsp:txBody>
      <dsp:txXfrm>
        <a:off x="608661" y="692298"/>
        <a:ext cx="4508047" cy="2799040"/>
      </dsp:txXfrm>
    </dsp:sp>
    <dsp:sp modelId="{87E278CC-0CE3-42D5-A4C6-0EBEE33973F0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02A419-2172-48B4-B6BA-BF3627905B28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911 may receive callers encountering barriers to basic needs, these callers may be referred to 211 via the 988 diversion or other response utilized by 911 </a:t>
          </a:r>
        </a:p>
      </dsp:txBody>
      <dsp:txXfrm>
        <a:off x="6331365" y="692298"/>
        <a:ext cx="4508047" cy="2799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6EDC9-C65E-4785-B866-94EF394ED45D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1DDCC-F768-4C5B-A968-427EE72A7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1DDCC-F768-4C5B-A968-427EE72A70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45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Penni provide brief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1DDCC-F768-4C5B-A968-427EE72A70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20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Dianna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1DDCC-F768-4C5B-A968-427EE72A70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89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Courtney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1DDCC-F768-4C5B-A968-427EE72A70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45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Penni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1DDCC-F768-4C5B-A968-427EE72A70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61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Courtney talk first then Dianna talk about the impact on the call takers &amp; dispatchers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1DDCC-F768-4C5B-A968-427EE72A70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67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Courtney talk first then Penni talk about the last bullet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1DDCC-F768-4C5B-A968-427EE72A70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70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Penni talk first then Dianna talk about responses 911 uses that may result in a referral to 211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1DDCC-F768-4C5B-A968-427EE72A70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61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Courtney talk first then Penni then Dianna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1DDCC-F768-4C5B-A968-427EE72A70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5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BEA69-A4BA-09BC-ADCA-B610295959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9E37C9-69E0-0EE9-B9E4-F7829DDE98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B079E-1033-5C26-A2CA-920F83D98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8E94-5C9B-415A-A82A-B5023BF31ED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92B96-7FD0-E036-276C-399131E09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70BC1-337B-8D22-2CF5-2C635F771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54EA-D69C-43E5-8BD5-D864FF3A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73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E2A7-AC7A-F331-5BB9-5CA211AA0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5A15E5-6E57-0EED-7E38-7AC18F4C44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48625-0BEF-7540-B8CA-97EBFF71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8E94-5C9B-415A-A82A-B5023BF31ED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BAB34-2631-D19D-75D2-55AE48EE1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198ED-472A-A46B-6538-914BEAF21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54EA-D69C-43E5-8BD5-D864FF3A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9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572F91-6666-4C8F-2381-638FA01106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1B2071-9DBD-DA1B-29C4-F8224343F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94484-FE8D-8CE2-1606-9DA145054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8E94-5C9B-415A-A82A-B5023BF31ED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D40EB-3923-4CBF-579B-9259655E8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D2DDC-BCD5-64D3-4255-24DA45DC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54EA-D69C-43E5-8BD5-D864FF3A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3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39A98-E2C6-1B3D-BA03-CFD8D7CDD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DC83-393A-A869-D4B0-D1ED400EF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64266-2373-E3F8-E230-751E30056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8E94-5C9B-415A-A82A-B5023BF31ED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CCADA-C25A-18AE-9510-56DB70FC5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2D4BD-061C-F10A-73BB-7C6C6A17C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54EA-D69C-43E5-8BD5-D864FF3A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1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99537-87A5-70A3-6A09-A7847AA41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95A0B-0ABC-4F11-FA6E-1DA3913EF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C10C3-725B-0BAE-B043-7ECE571C9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8E94-5C9B-415A-A82A-B5023BF31ED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6E7BE-B988-C62A-BC74-147EE6253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0FD51-B3EE-83F7-FA88-936277C0C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54EA-D69C-43E5-8BD5-D864FF3A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3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91B84-E4E5-9097-4435-24B47A65B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9D96B-2FBB-8FC4-EAC8-5E2F93490D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9C2A27-D19E-FB52-0506-361061F5D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78DA2-0B83-BDEC-2EAE-8D647C313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8E94-5C9B-415A-A82A-B5023BF31ED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4C0AB0-D75E-C50D-C79F-F857E5224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D48BC-ED15-7E23-2188-B70293CF0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54EA-D69C-43E5-8BD5-D864FF3A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0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6DD77-F243-482E-DB3F-CAD29B5E5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3DD548-4640-70E1-11B4-ACE4DC604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151554-5301-2DEB-6AF9-DDDD5B72F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561CFC-83FC-408C-0779-A8ACFB2FE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6A1C0E-BB0B-07AD-3B53-945E861A29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126D0B-D2FE-737C-B97A-333C823FA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8E94-5C9B-415A-A82A-B5023BF31ED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95F9EE-74D8-E06F-459D-B23B53AB8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9EDFF2-336F-AE58-D4DD-32E0FFB27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54EA-D69C-43E5-8BD5-D864FF3A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1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E05FC-2A3E-2F70-45F0-18B04D9EC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E9FD71-7792-E9EC-00DA-F2EC09224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8E94-5C9B-415A-A82A-B5023BF31ED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E0FC9-48D6-AD7C-C820-731ADBD52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4F2772-3686-CC51-F1A9-36A867335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54EA-D69C-43E5-8BD5-D864FF3A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2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CFB69B-0DAC-DD2B-0391-90A705B1A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8E94-5C9B-415A-A82A-B5023BF31ED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718BA3-1FB1-05C1-35CC-BAFA27A3C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B4ED4-B270-C4FF-C7B7-CE2AFC918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54EA-D69C-43E5-8BD5-D864FF3A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20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E898C-CF4E-309A-A70E-F7546CD63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D203B-61FE-32C6-8AA6-148507B80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6E893-0E0B-FB79-5B5E-CDBAA4B36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80891-167C-017B-3780-C20A51DA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8E94-5C9B-415A-A82A-B5023BF31ED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79DDE2-9846-BD30-4CB9-B67FBFBA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149248-60B2-F7CE-2D3F-EC7358F25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54EA-D69C-43E5-8BD5-D864FF3A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4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21DCA-AFD6-A91D-B6A1-68CDFDE5D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7B1565-56C1-70F4-D950-A887D078F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04D9E4-E88B-71FD-ABB4-D45918E68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B0417-F54F-EFEB-2FBE-978A9B57C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8E94-5C9B-415A-A82A-B5023BF31ED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6D44D-7F31-9A58-5C8D-FF1D22CAB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FA487E-BB5A-FE0E-350B-6866C8D6C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54EA-D69C-43E5-8BD5-D864FF3A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9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9E9A1E-F5F7-14E4-ECF6-0E3DDEDFB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D4E74-A1B6-507E-3B0F-ECD495F22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BDB24-A2CE-928C-CF94-900FCA24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268E94-5C9B-415A-A82A-B5023BF31ED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C5528-2AB8-B038-CC98-DAABC6021E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C05FB-C727-B3DE-71FB-F05BDF68F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D054EA-D69C-43E5-8BD5-D864FF3A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4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35D4E2-ED2D-86FB-A1DB-8D68910C33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911-988-211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DE712C-0A0C-947C-111A-CDEE53A16F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Dianna Caber, Communications Center Manager, South Sound 911</a:t>
            </a:r>
          </a:p>
          <a:p>
            <a:pPr algn="l"/>
            <a:r>
              <a:rPr lang="en-US" dirty="0"/>
              <a:t>Courtney Colwell, Director of 988 Services, Volunteers of America</a:t>
            </a:r>
          </a:p>
          <a:p>
            <a:pPr algn="l"/>
            <a:r>
              <a:rPr lang="en-US" dirty="0"/>
              <a:t>Penni Belcher, 211 Director, United Way of Pierce County</a:t>
            </a:r>
          </a:p>
        </p:txBody>
      </p:sp>
    </p:spTree>
    <p:extLst>
      <p:ext uri="{BB962C8B-B14F-4D97-AF65-F5344CB8AC3E}">
        <p14:creationId xmlns:p14="http://schemas.microsoft.com/office/powerpoint/2010/main" val="3149005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5B6E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17BAB8E-404B-0D01-31C5-04B5F695F3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53383" y="0"/>
            <a:ext cx="8877668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A073CC-5BE4-21F4-CA5B-10234CFA7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Intersection of 911, 988, and 211</a:t>
            </a:r>
          </a:p>
        </p:txBody>
      </p:sp>
    </p:spTree>
    <p:extLst>
      <p:ext uri="{BB962C8B-B14F-4D97-AF65-F5344CB8AC3E}">
        <p14:creationId xmlns:p14="http://schemas.microsoft.com/office/powerpoint/2010/main" val="757452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F4DBA3-5428-5A65-45C7-FD45543C9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911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24522-CF4A-0F6A-2FF5-11B58E041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en-US" sz="2400" dirty="0"/>
              <a:t>911 is the “Universal Emergency Number” across the United States</a:t>
            </a:r>
          </a:p>
          <a:p>
            <a:r>
              <a:rPr lang="en-US" sz="2400" dirty="0"/>
              <a:t>Provides urgent and emergent response in potentially life-threatening situations</a:t>
            </a:r>
          </a:p>
          <a:p>
            <a:r>
              <a:rPr lang="en-US" sz="2400" dirty="0"/>
              <a:t>Also receives calls related to mental health and basic needs</a:t>
            </a:r>
          </a:p>
          <a:p>
            <a:r>
              <a:rPr lang="en-US" sz="2400" dirty="0"/>
              <a:t>South Sound 911 is a regional 911 Center </a:t>
            </a:r>
          </a:p>
          <a:p>
            <a:pPr lvl="1"/>
            <a:r>
              <a:rPr lang="en-US" sz="2000" dirty="0"/>
              <a:t>The largest call volume for PSAPs in Washington State </a:t>
            </a:r>
          </a:p>
          <a:p>
            <a:pPr lvl="1"/>
            <a:r>
              <a:rPr lang="en-US" sz="2000" dirty="0"/>
              <a:t>Answer over 1 million emergency and non-emergency calls and over 3,800 texts-to-911 annually </a:t>
            </a:r>
          </a:p>
          <a:p>
            <a:pPr lvl="1"/>
            <a:r>
              <a:rPr lang="en-US" sz="2000" dirty="0"/>
              <a:t>Dispatching 19 law enforcement and 17 fire/EMS agencies </a:t>
            </a:r>
          </a:p>
          <a:p>
            <a:endParaRPr lang="en-US" sz="2400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B6362CF-FF07-B716-9DE8-12DECDFD77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5309777"/>
              </p:ext>
            </p:extLst>
          </p:nvPr>
        </p:nvGraphicFramePr>
        <p:xfrm>
          <a:off x="6907548" y="278065"/>
          <a:ext cx="4711126" cy="1085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722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467F82-1AD3-5779-5EB3-A878F4A77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988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5C432-31DF-9651-FEE5-C92A9B4E7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400" dirty="0"/>
              <a:t>The 988 Suicide and Crisis Lifeline is a continuation of the National Suicide Prevention Lifeline</a:t>
            </a:r>
          </a:p>
          <a:p>
            <a:pPr lvl="1"/>
            <a:r>
              <a:rPr lang="en-US" sz="2000" dirty="0"/>
              <a:t>As of July 16th 2022, the NSPL could be reached by calling or texting 988</a:t>
            </a:r>
          </a:p>
          <a:p>
            <a:r>
              <a:rPr lang="en-US" sz="2400" dirty="0"/>
              <a:t>988 provides many services related to mental health:</a:t>
            </a:r>
          </a:p>
          <a:p>
            <a:pPr lvl="1"/>
            <a:r>
              <a:rPr lang="en-US" sz="2000" dirty="0"/>
              <a:t>Emotional support</a:t>
            </a:r>
          </a:p>
          <a:p>
            <a:pPr lvl="1"/>
            <a:r>
              <a:rPr lang="en-US" sz="2000" dirty="0"/>
              <a:t>Crisis de-escalation</a:t>
            </a:r>
          </a:p>
          <a:p>
            <a:pPr lvl="1"/>
            <a:r>
              <a:rPr lang="en-US" sz="2000" dirty="0"/>
              <a:t>Suicide safety assessments</a:t>
            </a:r>
          </a:p>
          <a:p>
            <a:pPr lvl="1"/>
            <a:r>
              <a:rPr lang="en-US" sz="2000" dirty="0"/>
              <a:t>Safety planning</a:t>
            </a:r>
          </a:p>
          <a:p>
            <a:pPr lvl="1"/>
            <a:r>
              <a:rPr lang="en-US" sz="2000" dirty="0"/>
              <a:t>Connection to resources</a:t>
            </a:r>
          </a:p>
          <a:p>
            <a:pPr lvl="1"/>
            <a:r>
              <a:rPr lang="en-US" sz="2000" dirty="0"/>
              <a:t>Follow-up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190FF3B-9EFE-D92F-D2F9-EAC8F35B56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7881290"/>
              </p:ext>
            </p:extLst>
          </p:nvPr>
        </p:nvGraphicFramePr>
        <p:xfrm>
          <a:off x="7586804" y="365125"/>
          <a:ext cx="4346211" cy="859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9091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3AAB14-FCA2-9F66-890D-20576104F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211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EB74A-1520-6BA9-2B81-E0F38133A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  <a:cs typeface="Arial" panose="020B0604020202020204" pitchFamily="34" charset="0"/>
              </a:rPr>
              <a:t>211 provides many services to meet basic needs:</a:t>
            </a: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2000" dirty="0">
                <a:latin typeface="Aptos" panose="020B0004020202020204" pitchFamily="34" charset="0"/>
                <a:cs typeface="Arial" panose="020B0604020202020204" pitchFamily="34" charset="0"/>
              </a:rPr>
              <a:t>Information and referral (I&amp;R)</a:t>
            </a: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2000" dirty="0">
                <a:latin typeface="Aptos" panose="020B0004020202020204" pitchFamily="34" charset="0"/>
                <a:cs typeface="Arial" panose="020B0604020202020204" pitchFamily="34" charset="0"/>
              </a:rPr>
              <a:t>Creative conversations</a:t>
            </a:r>
          </a:p>
          <a:p>
            <a:pPr marL="742950" lvl="1" indent="-285750"/>
            <a:r>
              <a:rPr lang="en-US" sz="2000" dirty="0">
                <a:latin typeface="Aptos" panose="020B0004020202020204" pitchFamily="34" charset="0"/>
                <a:cs typeface="Arial" panose="020B0604020202020204" pitchFamily="34" charset="0"/>
              </a:rPr>
              <a:t>Screening, intake, application submission</a:t>
            </a:r>
          </a:p>
          <a:p>
            <a:pPr marL="285750" indent="-285750"/>
            <a:r>
              <a:rPr lang="en-US" sz="2400" dirty="0">
                <a:latin typeface="Aptos" panose="020B0004020202020204" pitchFamily="34" charset="0"/>
                <a:cs typeface="Arial" panose="020B0604020202020204" pitchFamily="34" charset="0"/>
              </a:rPr>
              <a:t>Top five requests for services include:</a:t>
            </a:r>
          </a:p>
          <a:p>
            <a:pPr marL="742950" lvl="1" indent="-285750"/>
            <a:r>
              <a:rPr lang="en-US" sz="2000" dirty="0">
                <a:latin typeface="Aptos" panose="020B0004020202020204" pitchFamily="34" charset="0"/>
                <a:cs typeface="Arial" panose="020B0604020202020204" pitchFamily="34" charset="0"/>
              </a:rPr>
              <a:t>Housing &amp; shelter</a:t>
            </a:r>
          </a:p>
          <a:p>
            <a:pPr marL="742950" lvl="1" indent="-285750"/>
            <a:r>
              <a:rPr lang="en-US" sz="2000" dirty="0">
                <a:latin typeface="Aptos" panose="020B0004020202020204" pitchFamily="34" charset="0"/>
                <a:cs typeface="Arial" panose="020B0604020202020204" pitchFamily="34" charset="0"/>
              </a:rPr>
              <a:t>Utilities</a:t>
            </a:r>
          </a:p>
          <a:p>
            <a:pPr marL="742950" lvl="1" indent="-285750"/>
            <a:r>
              <a:rPr lang="en-US" sz="2000" dirty="0">
                <a:latin typeface="Aptos" panose="020B0004020202020204" pitchFamily="34" charset="0"/>
                <a:cs typeface="Arial" panose="020B0604020202020204" pitchFamily="34" charset="0"/>
              </a:rPr>
              <a:t>Legal &amp; government services</a:t>
            </a:r>
          </a:p>
          <a:p>
            <a:pPr marL="742950" lvl="1" indent="-285750"/>
            <a:r>
              <a:rPr lang="en-US" sz="2000" dirty="0">
                <a:latin typeface="Aptos" panose="020B0004020202020204" pitchFamily="34" charset="0"/>
                <a:cs typeface="Arial" panose="020B0604020202020204" pitchFamily="34" charset="0"/>
              </a:rPr>
              <a:t>Transportation</a:t>
            </a:r>
          </a:p>
          <a:p>
            <a:pPr marL="742950" lvl="1" indent="-285750"/>
            <a:r>
              <a:rPr lang="en-US" sz="2000" dirty="0">
                <a:latin typeface="Aptos" panose="020B0004020202020204" pitchFamily="34" charset="0"/>
                <a:cs typeface="Arial" panose="020B0604020202020204" pitchFamily="34" charset="0"/>
              </a:rPr>
              <a:t>Food</a:t>
            </a:r>
          </a:p>
          <a:p>
            <a:endParaRPr lang="en-US" sz="2200" dirty="0"/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73B2D357-3A77-C6F8-79D1-845872BBEB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3081109"/>
              </p:ext>
            </p:extLst>
          </p:nvPr>
        </p:nvGraphicFramePr>
        <p:xfrm>
          <a:off x="7512159" y="411930"/>
          <a:ext cx="4346211" cy="859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8985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9568B3-EB5F-400F-CB9C-40C0EDCFC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911 and 988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F18D3-9376-EBE5-60BE-3E75E35A0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400" dirty="0"/>
              <a:t>The 988 and 911 Mental Health Crisis Call Diversion Program launched in June 2023</a:t>
            </a:r>
          </a:p>
          <a:p>
            <a:pPr lvl="1"/>
            <a:r>
              <a:rPr lang="en-US" sz="2000" dirty="0"/>
              <a:t>First of its kind in Washington State</a:t>
            </a:r>
          </a:p>
          <a:p>
            <a:pPr lvl="1"/>
            <a:r>
              <a:rPr lang="en-US" sz="2000" dirty="0"/>
              <a:t>Vision is to divert mental health calls from the 911 system so mental health-related 911 calls receive a mental health response via 988</a:t>
            </a:r>
          </a:p>
          <a:p>
            <a:pPr lvl="1"/>
            <a:r>
              <a:rPr lang="en-US" sz="2000" dirty="0"/>
              <a:t>988 Counselors are co-located on site at South Sound 911</a:t>
            </a:r>
          </a:p>
          <a:p>
            <a:pPr lvl="1"/>
            <a:r>
              <a:rPr lang="en-US" sz="2000" dirty="0"/>
              <a:t>In 2023, there was an average 82% complete diversion rate of 911 calls that 988 interacted with</a:t>
            </a:r>
          </a:p>
          <a:p>
            <a:r>
              <a:rPr lang="en-US" sz="2400" dirty="0"/>
              <a:t>In less than 5% of 988 calls, a 911 intervention may be required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09409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E7673C-9F2D-0016-B99F-863B5C5E1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988 and 211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6347F-A69F-56B3-CD63-4805F039D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en-US" sz="2400" dirty="0"/>
              <a:t>Mental health stressors are often related to basic needs not being met</a:t>
            </a:r>
          </a:p>
          <a:p>
            <a:r>
              <a:rPr lang="en-US" sz="2400" dirty="0"/>
              <a:t>211 is one of the most common referrals made by 988</a:t>
            </a:r>
          </a:p>
          <a:p>
            <a:r>
              <a:rPr lang="en-US" sz="2400" dirty="0"/>
              <a:t>988 Follow-up Services utilize 211 often in client goal-setting</a:t>
            </a:r>
          </a:p>
          <a:p>
            <a:r>
              <a:rPr lang="en-US" sz="2400" dirty="0"/>
              <a:t>211 callers may present with thoughts of suicide or a mental health crisis, these callers are referred or warm transferred to 988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9293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2C4B9A-9A0B-68C4-C158-712205504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211 and 911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C2FD37C-356D-2387-66DB-14F52E3E49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734910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3169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539CA6-9679-CA8F-1C6B-B5CA1D5ED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Vision for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B2BC7-745D-51C5-165F-B26FB4898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400" dirty="0"/>
              <a:t>Greater integration of 911, 988, and 211</a:t>
            </a:r>
          </a:p>
          <a:p>
            <a:r>
              <a:rPr lang="en-US" sz="2400" dirty="0"/>
              <a:t>More community engagement and education to enhance connection to help</a:t>
            </a:r>
          </a:p>
          <a:p>
            <a:r>
              <a:rPr lang="en-US" sz="2400" dirty="0"/>
              <a:t>Enhanced capacity for contact-handling</a:t>
            </a:r>
          </a:p>
          <a:p>
            <a:r>
              <a:rPr lang="en-US" sz="2400" dirty="0"/>
              <a:t>Expanded service delivery</a:t>
            </a:r>
          </a:p>
          <a:p>
            <a:r>
              <a:rPr lang="en-US" sz="2400" dirty="0"/>
              <a:t>Increased diversion efforts from 911 to 988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530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530</Words>
  <Application>Microsoft Office PowerPoint</Application>
  <PresentationFormat>Widescreen</PresentationFormat>
  <Paragraphs>81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Arial,Sans-Serif</vt:lpstr>
      <vt:lpstr>Office Theme</vt:lpstr>
      <vt:lpstr>911-988-211</vt:lpstr>
      <vt:lpstr>Intersection of 911, 988, and 211</vt:lpstr>
      <vt:lpstr>911</vt:lpstr>
      <vt:lpstr>988</vt:lpstr>
      <vt:lpstr>211</vt:lpstr>
      <vt:lpstr>911 and 988</vt:lpstr>
      <vt:lpstr>988 and 211</vt:lpstr>
      <vt:lpstr>211 and 911</vt:lpstr>
      <vt:lpstr>Vision for the Future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911-988-211</dc:title>
  <dc:creator>Courtney Colwell</dc:creator>
  <cp:lastModifiedBy>Courtney Colwell</cp:lastModifiedBy>
  <cp:revision>13</cp:revision>
  <dcterms:created xsi:type="dcterms:W3CDTF">2024-03-05T17:06:05Z</dcterms:created>
  <dcterms:modified xsi:type="dcterms:W3CDTF">2024-03-05T18:49:44Z</dcterms:modified>
</cp:coreProperties>
</file>